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2"/>
  </p:notesMasterIdLst>
  <p:sldIdLst>
    <p:sldId id="269" r:id="rId2"/>
    <p:sldId id="268" r:id="rId3"/>
    <p:sldId id="271" r:id="rId4"/>
    <p:sldId id="272" r:id="rId5"/>
    <p:sldId id="273" r:id="rId6"/>
    <p:sldId id="274" r:id="rId7"/>
    <p:sldId id="275" r:id="rId8"/>
    <p:sldId id="291" r:id="rId9"/>
    <p:sldId id="292" r:id="rId10"/>
    <p:sldId id="302" r:id="rId11"/>
    <p:sldId id="297" r:id="rId12"/>
    <p:sldId id="276" r:id="rId13"/>
    <p:sldId id="277" r:id="rId14"/>
    <p:sldId id="299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94" r:id="rId25"/>
    <p:sldId id="295" r:id="rId26"/>
    <p:sldId id="296" r:id="rId27"/>
    <p:sldId id="298" r:id="rId28"/>
    <p:sldId id="287" r:id="rId29"/>
    <p:sldId id="288" r:id="rId30"/>
    <p:sldId id="300" r:id="rId31"/>
    <p:sldId id="289" r:id="rId32"/>
    <p:sldId id="301" r:id="rId33"/>
    <p:sldId id="303" r:id="rId34"/>
    <p:sldId id="306" r:id="rId35"/>
    <p:sldId id="304" r:id="rId36"/>
    <p:sldId id="305" r:id="rId37"/>
    <p:sldId id="307" r:id="rId38"/>
    <p:sldId id="308" r:id="rId39"/>
    <p:sldId id="309" r:id="rId40"/>
    <p:sldId id="310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5347"/>
  </p:normalViewPr>
  <p:slideViewPr>
    <p:cSldViewPr snapToGrid="0" snapToObjects="1">
      <p:cViewPr varScale="1">
        <p:scale>
          <a:sx n="79" d="100"/>
          <a:sy n="79" d="100"/>
        </p:scale>
        <p:origin x="18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C8DEE7-AEBD-C94F-B25C-1A09CBCD2FE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B7E5F-FD20-E348-B383-9A94B5CB6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94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180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00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850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8499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654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60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6664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0478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0853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982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32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300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746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5217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7081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105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766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inside the scanner. </a:t>
            </a:r>
          </a:p>
          <a:p>
            <a:endParaRPr lang="en-US" dirty="0" smtClean="0"/>
          </a:p>
          <a:p>
            <a:r>
              <a:rPr lang="en-US" dirty="0" smtClean="0"/>
              <a:t>What</a:t>
            </a:r>
            <a:r>
              <a:rPr lang="en-US" baseline="0" dirty="0" smtClean="0"/>
              <a:t> happens when they press enter?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634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0699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23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0290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7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1334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7760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5167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9986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8568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250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52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8587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070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391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87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9158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31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578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81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2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Inside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15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inside the scanner. </a:t>
            </a:r>
          </a:p>
          <a:p>
            <a:endParaRPr lang="en-US" dirty="0" smtClean="0"/>
          </a:p>
          <a:p>
            <a:r>
              <a:rPr lang="en-US" dirty="0" smtClean="0"/>
              <a:t>What</a:t>
            </a:r>
            <a:r>
              <a:rPr lang="en-US" baseline="0" dirty="0" smtClean="0"/>
              <a:t> happens when they press enter?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174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342900"/>
            <a:fld id="{E69A4D3A-6EF8-7448-AC6F-AD52FEDAA6A8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342900"/>
              <a:t>12/6/2017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342900"/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342900"/>
            <a:fld id="{5F251D23-C897-684A-8E67-1EBE4884B6DC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 defTabSz="342900"/>
              <a:t>‹#›</a:t>
            </a:fld>
            <a:endParaRPr lang="en-US" dirty="0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523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062377" y="3814572"/>
            <a:ext cx="2786332" cy="193231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You will be using a button box like the one shown to make responses while you are in the scanner.  Place your hand so that you can press one button with each finger.  </a:t>
            </a:r>
          </a:p>
          <a:p>
            <a:pPr marL="0" indent="0" algn="ctr">
              <a:buNone/>
            </a:pPr>
            <a:r>
              <a:rPr lang="en-US" sz="2800" dirty="0" smtClean="0"/>
              <a:t>Please tell the experimenter if you have any questions about how to use the button box.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54921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230076" y="3347377"/>
            <a:ext cx="43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3716709"/>
            <a:ext cx="40002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085957" y="3656694"/>
            <a:ext cx="147838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567402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653683" y="3656694"/>
            <a:ext cx="4475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249361" y="3346019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118326" y="3715351"/>
            <a:ext cx="262071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019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8" name="Title 3"/>
          <p:cNvSpPr>
            <a:spLocks noGrp="1"/>
          </p:cNvSpPr>
          <p:nvPr>
            <p:ph type="ctrTitle"/>
          </p:nvPr>
        </p:nvSpPr>
        <p:spPr>
          <a:xfrm>
            <a:off x="364343" y="800100"/>
            <a:ext cx="8458200" cy="5383713"/>
          </a:xfrm>
        </p:spPr>
        <p:txBody>
          <a:bodyPr>
            <a:normAutofit/>
          </a:bodyPr>
          <a:lstStyle/>
          <a:p>
            <a:r>
              <a:rPr lang="en-US" sz="4800" dirty="0" smtClean="0"/>
              <a:t>IMPORTANT</a:t>
            </a:r>
            <a:r>
              <a:rPr lang="en-US" sz="4800" dirty="0" smtClean="0">
                <a:solidFill>
                  <a:srgbClr val="FF0000"/>
                </a:solidFill>
              </a:rPr>
              <a:t/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sz="4800" dirty="0" smtClean="0">
                <a:solidFill>
                  <a:srgbClr val="FF0000"/>
                </a:solidFill>
              </a:rPr>
              <a:t>Please stay as </a:t>
            </a:r>
            <a:r>
              <a:rPr lang="en-US" sz="4800" dirty="0" smtClean="0">
                <a:solidFill>
                  <a:srgbClr val="FFFF00"/>
                </a:solidFill>
              </a:rPr>
              <a:t>STILL</a:t>
            </a:r>
            <a:r>
              <a:rPr lang="en-US" sz="4800" dirty="0" smtClean="0">
                <a:solidFill>
                  <a:srgbClr val="FF0000"/>
                </a:solidFill>
              </a:rPr>
              <a:t> as possible during the scan.</a:t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sz="4800" dirty="0" smtClean="0">
                <a:solidFill>
                  <a:srgbClr val="FF0000"/>
                </a:solidFill>
              </a:rPr>
              <a:t/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Press the ONE button when you are ready to begin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749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2262277" y="2978095"/>
            <a:ext cx="4624298" cy="3206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buttons in order:</a:t>
            </a:r>
          </a:p>
          <a:p>
            <a:pPr marL="0" indent="0" algn="ctr">
              <a:buNone/>
            </a:pPr>
            <a:r>
              <a:rPr lang="en-US" sz="2800" dirty="0" smtClean="0"/>
              <a:t>1-2-3-4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4050171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230076" y="2223427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sz="2800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2746647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181207" y="2696157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48402" y="216341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948306" y="2686632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4686" y="2222069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</a:t>
            </a:r>
            <a:endParaRPr lang="en-US" sz="2800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591176" y="2745289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F</a:t>
            </a:r>
            <a:r>
              <a:rPr lang="en-US" sz="3000" dirty="0" smtClean="0">
                <a:solidFill>
                  <a:srgbClr val="FF0000"/>
                </a:solidFill>
              </a:rPr>
              <a:t>or Examiner: PRESS </a:t>
            </a:r>
            <a:r>
              <a:rPr lang="en-US" sz="3000" dirty="0">
                <a:solidFill>
                  <a:srgbClr val="FF0000"/>
                </a:solidFill>
              </a:rPr>
              <a:t>z</a:t>
            </a:r>
            <a:r>
              <a:rPr lang="en-US" sz="3000" dirty="0" smtClean="0">
                <a:solidFill>
                  <a:srgbClr val="FF0000"/>
                </a:solidFill>
              </a:rPr>
              <a:t> TO MOVE ON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192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Picture Task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692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Now you will complete the picture task. Please use the button box to make ratings as shown.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9" t="29629" r="5472" b="43408"/>
          <a:stretch/>
        </p:blipFill>
        <p:spPr>
          <a:xfrm>
            <a:off x="534838" y="1719264"/>
            <a:ext cx="8108830" cy="18491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188324" y="3568384"/>
            <a:ext cx="2786332" cy="1932317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1830107" y="325854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690324" y="3427206"/>
            <a:ext cx="702823" cy="5633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824884" y="3427206"/>
            <a:ext cx="670142" cy="5633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61451" y="3427206"/>
            <a:ext cx="2450564" cy="671591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190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r>
              <a:rPr lang="en-US" sz="2800" dirty="0" smtClean="0"/>
              <a:t>Press any button when the image has a yellow border.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442" y="2676343"/>
            <a:ext cx="3735238" cy="280142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" t="1707" r="1761" b="1820"/>
          <a:stretch/>
        </p:blipFill>
        <p:spPr>
          <a:xfrm>
            <a:off x="2918080" y="2740327"/>
            <a:ext cx="3603490" cy="2689929"/>
          </a:xfrm>
          <a:prstGeom prst="rect">
            <a:avLst/>
          </a:prstGeom>
        </p:spPr>
      </p:pic>
      <p:sp>
        <p:nvSpPr>
          <p:cNvPr id="10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187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79464" y="358948"/>
            <a:ext cx="8779896" cy="5549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3600" dirty="0" smtClean="0"/>
              <a:t>Remember, some images will be related to methamphetamine use and may induce “drug craving” inside you.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3600" dirty="0" smtClean="0"/>
              <a:t>This is a normal response and we ask you to focus on the images </a:t>
            </a:r>
            <a:r>
              <a:rPr lang="en-US" sz="3600" smtClean="0"/>
              <a:t>and </a:t>
            </a:r>
            <a:r>
              <a:rPr lang="en-US" sz="3600" u="sng" smtClean="0"/>
              <a:t>try </a:t>
            </a:r>
            <a:r>
              <a:rPr lang="en-US" sz="3600" u="sng" dirty="0" smtClean="0"/>
              <a:t>not to </a:t>
            </a:r>
            <a:r>
              <a:rPr lang="en-US" sz="3600" u="sng" dirty="0" smtClean="0"/>
              <a:t>suppress or avoid</a:t>
            </a:r>
            <a:r>
              <a:rPr lang="en-US" sz="3600" dirty="0" smtClean="0"/>
              <a:t> your feelings.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3600" dirty="0" smtClean="0"/>
              <a:t>Let your brain respond to them normally.</a:t>
            </a:r>
          </a:p>
          <a:p>
            <a:pPr marL="0" indent="0" algn="ctr">
              <a:buFont typeface="Arial" pitchFamily="34" charset="0"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02106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8" name="Title 3"/>
          <p:cNvSpPr>
            <a:spLocks noGrp="1"/>
          </p:cNvSpPr>
          <p:nvPr>
            <p:ph type="ctrTitle"/>
          </p:nvPr>
        </p:nvSpPr>
        <p:spPr>
          <a:xfrm>
            <a:off x="364343" y="800100"/>
            <a:ext cx="8458200" cy="5383713"/>
          </a:xfrm>
        </p:spPr>
        <p:txBody>
          <a:bodyPr>
            <a:normAutofit/>
          </a:bodyPr>
          <a:lstStyle/>
          <a:p>
            <a:r>
              <a:rPr lang="en-US" sz="4800" dirty="0" smtClean="0"/>
              <a:t>IMPORTANT</a:t>
            </a:r>
            <a:r>
              <a:rPr lang="en-US" sz="4800" dirty="0" smtClean="0">
                <a:solidFill>
                  <a:srgbClr val="FF0000"/>
                </a:solidFill>
              </a:rPr>
              <a:t/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sz="4800" dirty="0" smtClean="0">
                <a:solidFill>
                  <a:srgbClr val="FF0000"/>
                </a:solidFill>
              </a:rPr>
              <a:t>Please stay as </a:t>
            </a:r>
            <a:r>
              <a:rPr lang="en-US" sz="4800" dirty="0" smtClean="0">
                <a:solidFill>
                  <a:srgbClr val="FFFF00"/>
                </a:solidFill>
              </a:rPr>
              <a:t>STILL</a:t>
            </a:r>
            <a:r>
              <a:rPr lang="en-US" sz="4800" dirty="0" smtClean="0">
                <a:solidFill>
                  <a:srgbClr val="FF0000"/>
                </a:solidFill>
              </a:rPr>
              <a:t> as possible during the scan.</a:t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sz="4800" dirty="0" smtClean="0">
                <a:solidFill>
                  <a:srgbClr val="FF0000"/>
                </a:solidFill>
              </a:rPr>
              <a:t/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Press the ONE button when you are ready to begin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816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967485" y="3797815"/>
            <a:ext cx="2789784" cy="194411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You will be using a button box like the one shown to make responses while you are in the scanner.  Place your hand so that you can press one button with each finger.  </a:t>
            </a:r>
          </a:p>
          <a:p>
            <a:pPr marL="0" indent="0" algn="ctr">
              <a:buNone/>
            </a:pPr>
            <a:r>
              <a:rPr lang="en-US" sz="2800" dirty="0" smtClean="0"/>
              <a:t>Please tell the experimenter if you have any questions about how to use the button box.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54921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230076" y="3347377"/>
            <a:ext cx="43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3716709"/>
            <a:ext cx="40002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085957" y="3656694"/>
            <a:ext cx="147838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567402" y="3287362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653683" y="3656694"/>
            <a:ext cx="44755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249361" y="3346019"/>
            <a:ext cx="26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118326" y="3715351"/>
            <a:ext cx="262071" cy="54643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610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Picture Task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8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682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r>
              <a:rPr lang="en-US" sz="2800" dirty="0" smtClean="0"/>
              <a:t>For this task, you will see a series of images.</a:t>
            </a:r>
          </a:p>
          <a:p>
            <a:pPr marL="0" indent="0" algn="ctr">
              <a:buNone/>
            </a:pPr>
            <a:r>
              <a:rPr lang="en-US" sz="2800" dirty="0" smtClean="0"/>
              <a:t>Please attend to them carefully.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0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273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Picture Task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5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384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3154553" y="4414589"/>
            <a:ext cx="2789784" cy="194411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At times, you will be asked to rate your level of craving by seeing the message below. Use the button box to make your selection as shown. If you make a mistake, you can correct your selection by pressing another button.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9" t="29629" r="5472" b="43408"/>
          <a:stretch/>
        </p:blipFill>
        <p:spPr>
          <a:xfrm>
            <a:off x="534838" y="2521484"/>
            <a:ext cx="8108830" cy="184912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690324" y="4229426"/>
            <a:ext cx="702823" cy="5633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941915" y="4229426"/>
            <a:ext cx="553111" cy="60944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367528" y="4229426"/>
            <a:ext cx="2344487" cy="74491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6397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At times, a yellow border will appear around one of the images, as shown. When this happens, press any button to make the border disappear.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442" y="2676343"/>
            <a:ext cx="3735238" cy="280142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" t="1707" r="1761" b="1820"/>
          <a:stretch/>
        </p:blipFill>
        <p:spPr>
          <a:xfrm>
            <a:off x="2918080" y="2740327"/>
            <a:ext cx="3603490" cy="2689929"/>
          </a:xfrm>
          <a:prstGeom prst="rect">
            <a:avLst/>
          </a:prstGeom>
        </p:spPr>
      </p:pic>
      <p:sp>
        <p:nvSpPr>
          <p:cNvPr id="8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9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4489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Some of the pictures will be related to methamphetamine use. This may induce “drug craving” inside you. </a:t>
            </a:r>
            <a:r>
              <a:rPr lang="en-US" sz="2800" dirty="0"/>
              <a:t>This is a normal </a:t>
            </a:r>
            <a:r>
              <a:rPr lang="en-US" sz="2800" dirty="0" smtClean="0"/>
              <a:t>response. 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do </a:t>
            </a:r>
            <a:r>
              <a:rPr lang="en-US" sz="2800" u="sng" dirty="0" smtClean="0"/>
              <a:t>not try to avoid or suppress </a:t>
            </a:r>
            <a:r>
              <a:rPr lang="en-US" sz="2800" dirty="0" smtClean="0"/>
              <a:t>your feelings when you see the pictures.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Now you will complete a practice session. Please let the experimenter know if you have any questions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8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7102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Press the FOUR button when you are ready to begin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7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7820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Rest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6094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963888"/>
            <a:ext cx="8779896" cy="4914163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For this scan, you will see a “+” in the center of the screen.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Focus on the “+”, clear your mind and try not to think of anything in particular.</a:t>
            </a: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</p:txBody>
      </p:sp>
      <p:sp>
        <p:nvSpPr>
          <p:cNvPr id="12" name="Right Arrow 11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5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3871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Title 3"/>
          <p:cNvSpPr>
            <a:spLocks noGrp="1"/>
          </p:cNvSpPr>
          <p:nvPr>
            <p:ph type="ctrTitle"/>
          </p:nvPr>
        </p:nvSpPr>
        <p:spPr>
          <a:xfrm>
            <a:off x="364343" y="800100"/>
            <a:ext cx="8458200" cy="5383713"/>
          </a:xfrm>
        </p:spPr>
        <p:txBody>
          <a:bodyPr>
            <a:normAutofit/>
          </a:bodyPr>
          <a:lstStyle/>
          <a:p>
            <a:r>
              <a:rPr lang="en-US" sz="4800" dirty="0" smtClean="0"/>
              <a:t>IMPORTANT</a:t>
            </a:r>
            <a:r>
              <a:rPr lang="en-US" sz="4800" dirty="0" smtClean="0">
                <a:solidFill>
                  <a:srgbClr val="FF0000"/>
                </a:solidFill>
              </a:rPr>
              <a:t/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sz="4800" dirty="0" smtClean="0">
                <a:solidFill>
                  <a:srgbClr val="FF0000"/>
                </a:solidFill>
              </a:rPr>
              <a:t>Please stay as </a:t>
            </a:r>
            <a:r>
              <a:rPr lang="en-US" sz="4800" dirty="0" smtClean="0">
                <a:solidFill>
                  <a:srgbClr val="FFFF00"/>
                </a:solidFill>
              </a:rPr>
              <a:t>STILL</a:t>
            </a:r>
            <a:r>
              <a:rPr lang="en-US" sz="4800" dirty="0" smtClean="0">
                <a:solidFill>
                  <a:srgbClr val="FF0000"/>
                </a:solidFill>
              </a:rPr>
              <a:t> as possible during the scan.</a:t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sz="4800" dirty="0" smtClean="0">
                <a:solidFill>
                  <a:srgbClr val="FF0000"/>
                </a:solidFill>
              </a:rPr>
              <a:t/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Press the FOUR button when you are ready to begin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352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75" y="2978095"/>
            <a:ext cx="4624299" cy="32225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buttons in order:</a:t>
            </a:r>
          </a:p>
          <a:p>
            <a:pPr marL="0" indent="0" algn="ctr">
              <a:buNone/>
            </a:pPr>
            <a:r>
              <a:rPr lang="en-US" sz="2800" dirty="0" smtClean="0"/>
              <a:t>4-3-2-1</a:t>
            </a:r>
            <a:endParaRPr lang="en-US" sz="2800" dirty="0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F</a:t>
            </a:r>
            <a:r>
              <a:rPr lang="en-US" sz="3000" dirty="0" smtClean="0">
                <a:solidFill>
                  <a:srgbClr val="FF0000"/>
                </a:solidFill>
              </a:rPr>
              <a:t>or Examiner: PRESS </a:t>
            </a:r>
            <a:r>
              <a:rPr lang="en-US" sz="3000" dirty="0">
                <a:solidFill>
                  <a:srgbClr val="FF0000"/>
                </a:solidFill>
              </a:rPr>
              <a:t>z</a:t>
            </a:r>
            <a:r>
              <a:rPr lang="en-US" sz="3000" dirty="0" smtClean="0">
                <a:solidFill>
                  <a:srgbClr val="FF0000"/>
                </a:solidFill>
              </a:rPr>
              <a:t> TO MOVE ON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50196" y="214436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401526" y="2194852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sz="2800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619523" y="2718072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381232" y="2667582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10327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5110231" y="2696157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35186" y="2212544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</a:t>
            </a:r>
            <a:endParaRPr lang="en-US" sz="2800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781676" y="2735764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07742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Picture Task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8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967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3127121" y="3610326"/>
            <a:ext cx="2789784" cy="194411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Now you will complete the picture task. Please use the button box to make ratings as shown.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9" t="29629" r="5472" b="43408"/>
          <a:stretch/>
        </p:blipFill>
        <p:spPr>
          <a:xfrm>
            <a:off x="534838" y="1719264"/>
            <a:ext cx="8108830" cy="184912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1830107" y="325854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690324" y="3427206"/>
            <a:ext cx="702823" cy="5633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918441" y="3427206"/>
            <a:ext cx="576585" cy="62527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367528" y="3427206"/>
            <a:ext cx="2344487" cy="76074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8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377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r>
              <a:rPr lang="en-US" sz="2800" dirty="0" smtClean="0"/>
              <a:t>For this task, you will see a series of images.</a:t>
            </a:r>
          </a:p>
          <a:p>
            <a:pPr marL="0" indent="0" algn="ctr">
              <a:buNone/>
            </a:pPr>
            <a:r>
              <a:rPr lang="en-US" sz="2800" dirty="0" smtClean="0"/>
              <a:t>Please attend to them carefully.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1471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r>
              <a:rPr lang="en-US" sz="2800" dirty="0" smtClean="0"/>
              <a:t>Press any button when the image has a yellow border.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442" y="2676343"/>
            <a:ext cx="3735238" cy="280142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" t="1707" r="1761" b="1820"/>
          <a:stretch/>
        </p:blipFill>
        <p:spPr>
          <a:xfrm>
            <a:off x="2918080" y="2740327"/>
            <a:ext cx="3603490" cy="2689929"/>
          </a:xfrm>
          <a:prstGeom prst="rect">
            <a:avLst/>
          </a:prstGeom>
        </p:spPr>
      </p:pic>
      <p:sp>
        <p:nvSpPr>
          <p:cNvPr id="10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0747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Remember, some images will be related to methamphetamine use and may induce “drug craving” inside you.</a:t>
            </a:r>
          </a:p>
          <a:p>
            <a:pPr marL="0" indent="0" algn="ctr">
              <a:buNone/>
            </a:pPr>
            <a:r>
              <a:rPr lang="en-US" sz="3600" dirty="0"/>
              <a:t>This is a normal response </a:t>
            </a:r>
            <a:r>
              <a:rPr lang="en-US" sz="3600" dirty="0" smtClean="0"/>
              <a:t>and we ask you to focus on the images and </a:t>
            </a:r>
            <a:r>
              <a:rPr lang="en-US" sz="3600" u="sng" dirty="0" smtClean="0"/>
              <a:t>try not </a:t>
            </a:r>
            <a:r>
              <a:rPr lang="en-US" sz="3600" u="sng" dirty="0" smtClean="0"/>
              <a:t>to suppress or avoid</a:t>
            </a:r>
            <a:r>
              <a:rPr lang="en-US" sz="3600" dirty="0" smtClean="0"/>
              <a:t> your feelings. </a:t>
            </a:r>
          </a:p>
          <a:p>
            <a:pPr marL="0" indent="0" algn="ctr">
              <a:buNone/>
            </a:pPr>
            <a:r>
              <a:rPr lang="en-US" sz="3600" dirty="0" smtClean="0"/>
              <a:t>Let your brain respond to them normally.</a:t>
            </a:r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8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2372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800100"/>
            <a:ext cx="8458200" cy="5383713"/>
          </a:xfrm>
        </p:spPr>
        <p:txBody>
          <a:bodyPr>
            <a:normAutofit/>
          </a:bodyPr>
          <a:lstStyle/>
          <a:p>
            <a:r>
              <a:rPr lang="en-US" sz="4800" dirty="0" smtClean="0"/>
              <a:t>IMPORTANT</a:t>
            </a:r>
            <a:r>
              <a:rPr lang="en-US" sz="4800" dirty="0" smtClean="0">
                <a:solidFill>
                  <a:srgbClr val="FF0000"/>
                </a:solidFill>
              </a:rPr>
              <a:t/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sz="4800" dirty="0" smtClean="0">
                <a:solidFill>
                  <a:srgbClr val="FF0000"/>
                </a:solidFill>
              </a:rPr>
              <a:t>Please stay as </a:t>
            </a:r>
            <a:r>
              <a:rPr lang="en-US" sz="4800" dirty="0" smtClean="0">
                <a:solidFill>
                  <a:srgbClr val="FFFF00"/>
                </a:solidFill>
              </a:rPr>
              <a:t>STILL</a:t>
            </a:r>
            <a:r>
              <a:rPr lang="en-US" sz="4800" dirty="0" smtClean="0">
                <a:solidFill>
                  <a:srgbClr val="FF0000"/>
                </a:solidFill>
              </a:rPr>
              <a:t> as possible during the scan.</a:t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sz="4800" dirty="0" smtClean="0">
                <a:solidFill>
                  <a:srgbClr val="FF0000"/>
                </a:solidFill>
              </a:rPr>
              <a:t/>
            </a:r>
            <a:br>
              <a:rPr lang="en-US" sz="4800" dirty="0" smtClean="0">
                <a:solidFill>
                  <a:srgbClr val="FF0000"/>
                </a:solidFill>
              </a:rPr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Press the FOUR button when you are ready to begin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FOUR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FOUR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6712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2262277" y="2978095"/>
            <a:ext cx="4624298" cy="3206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 button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4050171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230076" y="2223427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1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2746647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181207" y="2696157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48402" y="216341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948306" y="2686632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4686" y="2222069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</a:t>
            </a:r>
            <a:endParaRPr lang="en-US" sz="2800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591176" y="2745289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1 TO MOVE ON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239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2262277" y="2978095"/>
            <a:ext cx="4624298" cy="3206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</a:t>
            </a:r>
            <a:r>
              <a:rPr lang="en-US" sz="2800" dirty="0">
                <a:solidFill>
                  <a:srgbClr val="FF0000"/>
                </a:solidFill>
              </a:rPr>
              <a:t>2</a:t>
            </a:r>
            <a:r>
              <a:rPr lang="en-US" sz="2800" dirty="0" smtClean="0"/>
              <a:t> button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4050171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2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0076" y="2223427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sz="2800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2746647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181207" y="2696157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48402" y="216341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948306" y="2686632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4686" y="2222069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</a:t>
            </a:r>
            <a:endParaRPr lang="en-US" sz="2800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591176" y="2745289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2 TO MOVE ON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25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2262277" y="2978095"/>
            <a:ext cx="4624298" cy="3206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</a:t>
            </a:r>
            <a:r>
              <a:rPr lang="en-US" sz="2800" dirty="0" smtClean="0">
                <a:solidFill>
                  <a:srgbClr val="FF0000"/>
                </a:solidFill>
              </a:rPr>
              <a:t>3</a:t>
            </a:r>
            <a:r>
              <a:rPr lang="en-US" sz="2800" dirty="0" smtClean="0"/>
              <a:t> button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4050171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230076" y="2223427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sz="2800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2746647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181207" y="2696157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48402" y="216341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3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948306" y="2686632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4686" y="2222069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</a:t>
            </a:r>
            <a:endParaRPr lang="en-US" sz="2800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591176" y="2745289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3 TO MOVE ON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7769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2262277" y="2978095"/>
            <a:ext cx="4624298" cy="320694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</a:t>
            </a:r>
            <a:r>
              <a:rPr lang="en-US" sz="2800" dirty="0" smtClean="0">
                <a:solidFill>
                  <a:srgbClr val="FF0000"/>
                </a:solidFill>
              </a:rPr>
              <a:t>4</a:t>
            </a:r>
            <a:r>
              <a:rPr lang="en-US" sz="2800" dirty="0" smtClean="0"/>
              <a:t> button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4050171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230076" y="2223427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sz="2800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448073" y="2746647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181207" y="2696157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48402" y="216341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4948306" y="2686632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4686" y="2222069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4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591176" y="2745289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4 TO MOVE ON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95972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75" y="2978095"/>
            <a:ext cx="4624299" cy="32225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</a:t>
            </a:r>
            <a:r>
              <a:rPr lang="en-US" sz="2800" dirty="0" smtClean="0">
                <a:solidFill>
                  <a:srgbClr val="FF0000"/>
                </a:solidFill>
              </a:rPr>
              <a:t>4</a:t>
            </a:r>
            <a:r>
              <a:rPr lang="en-US" sz="2800" dirty="0" smtClean="0"/>
              <a:t> button</a:t>
            </a:r>
            <a:endParaRPr lang="en-US" sz="2800" dirty="0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4 TO MOVE ON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50196" y="214436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401526" y="2194852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sz="2800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619523" y="2718072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381232" y="2667582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10327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5110231" y="2696157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35186" y="2212544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4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781676" y="2735764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5930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75" y="2978095"/>
            <a:ext cx="4624299" cy="32225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</a:t>
            </a:r>
            <a:r>
              <a:rPr lang="en-US" sz="2800" dirty="0" smtClean="0">
                <a:solidFill>
                  <a:srgbClr val="FF0000"/>
                </a:solidFill>
              </a:rPr>
              <a:t>3</a:t>
            </a:r>
            <a:r>
              <a:rPr lang="en-US" sz="2800" dirty="0" smtClean="0"/>
              <a:t> button</a:t>
            </a:r>
            <a:endParaRPr lang="en-US" sz="2800" dirty="0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3 TO MOVE ON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50196" y="214436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401526" y="2194852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sz="2800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619523" y="2718072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381232" y="2667582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10327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3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5110231" y="2696157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35186" y="2212544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</a:t>
            </a:r>
            <a:endParaRPr lang="en-US" sz="2800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781676" y="2735764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0860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75" y="2978095"/>
            <a:ext cx="4624299" cy="32225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</a:t>
            </a:r>
            <a:r>
              <a:rPr lang="en-US" sz="2800" dirty="0" smtClean="0">
                <a:solidFill>
                  <a:srgbClr val="FF0000"/>
                </a:solidFill>
              </a:rPr>
              <a:t>2</a:t>
            </a:r>
            <a:r>
              <a:rPr lang="en-US" sz="2800" dirty="0" smtClean="0"/>
              <a:t> button</a:t>
            </a:r>
            <a:endParaRPr lang="en-US" sz="2800" dirty="0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2 TO MOVE ON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50196" y="214436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2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01526" y="2194852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</a:t>
            </a:r>
            <a:endParaRPr lang="en-US" sz="2800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619523" y="2718072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381232" y="2667582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10327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5110231" y="2696157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35186" y="2212544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</a:t>
            </a:r>
            <a:endParaRPr lang="en-US" sz="2800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781676" y="2735764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2663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At times, you will be asked to rate your level of craving by seeing the message below. Use the button box to make your selection as shown. If you make a mistake, you can correct your selection by pressing another button.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9" t="29629" r="5472" b="43408"/>
          <a:stretch/>
        </p:blipFill>
        <p:spPr>
          <a:xfrm>
            <a:off x="534838" y="2521484"/>
            <a:ext cx="8108830" cy="18491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8" t="26361" r="26852" b="23582"/>
          <a:stretch/>
        </p:blipFill>
        <p:spPr>
          <a:xfrm rot="10800000">
            <a:off x="3188324" y="4370604"/>
            <a:ext cx="2786332" cy="1932317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1830107" y="4060764"/>
            <a:ext cx="2113953" cy="8402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690324" y="4229426"/>
            <a:ext cx="702823" cy="5633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824884" y="4229426"/>
            <a:ext cx="670142" cy="5633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5261451" y="4229426"/>
            <a:ext cx="2450564" cy="671591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8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8615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262275" y="2978095"/>
            <a:ext cx="4624299" cy="32225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Please press the </a:t>
            </a:r>
            <a:r>
              <a:rPr lang="en-US" sz="2800" dirty="0" smtClean="0">
                <a:solidFill>
                  <a:srgbClr val="FF0000"/>
                </a:solidFill>
              </a:rPr>
              <a:t>1</a:t>
            </a:r>
            <a:r>
              <a:rPr lang="en-US" sz="2800" dirty="0" smtClean="0"/>
              <a:t> button</a:t>
            </a:r>
            <a:endParaRPr lang="en-US" sz="2800" dirty="0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1 TO MOVE ON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50196" y="2144362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3401526" y="2194852"/>
            <a:ext cx="435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1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3619523" y="2718072"/>
            <a:ext cx="142852" cy="1063353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>
            <a:off x="4381232" y="2667582"/>
            <a:ext cx="32886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110327" y="2172937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</a:t>
            </a:r>
            <a:endParaRPr lang="en-US" sz="2800" dirty="0"/>
          </a:p>
        </p:txBody>
      </p:sp>
      <p:cxnSp>
        <p:nvCxnSpPr>
          <p:cNvPr id="18" name="Straight Arrow Connector 17"/>
          <p:cNvCxnSpPr>
            <a:stCxn id="16" idx="2"/>
          </p:cNvCxnSpPr>
          <p:nvPr/>
        </p:nvCxnSpPr>
        <p:spPr>
          <a:xfrm flipH="1">
            <a:off x="5110231" y="2696157"/>
            <a:ext cx="131132" cy="99001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35186" y="2212544"/>
            <a:ext cx="262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4</a:t>
            </a:r>
            <a:endParaRPr lang="en-US" sz="2800" dirty="0"/>
          </a:p>
        </p:txBody>
      </p:sp>
      <p:cxnSp>
        <p:nvCxnSpPr>
          <p:cNvPr id="20" name="Straight Arrow Connector 19"/>
          <p:cNvCxnSpPr>
            <a:stCxn id="19" idx="2"/>
          </p:cNvCxnSpPr>
          <p:nvPr/>
        </p:nvCxnSpPr>
        <p:spPr>
          <a:xfrm flipH="1">
            <a:off x="5781676" y="2735764"/>
            <a:ext cx="484546" cy="1150436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596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358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At times, a yellow border will appear around one of the images, as shown. When this happens, press any button to make the border disappear.</a:t>
            </a:r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442" y="2676343"/>
            <a:ext cx="3735238" cy="280142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" t="1707" r="1761" b="1820"/>
          <a:stretch/>
        </p:blipFill>
        <p:spPr>
          <a:xfrm>
            <a:off x="2918080" y="2740327"/>
            <a:ext cx="3603490" cy="2689929"/>
          </a:xfrm>
          <a:prstGeom prst="rect">
            <a:avLst/>
          </a:prstGeom>
        </p:spPr>
      </p:pic>
      <p:sp>
        <p:nvSpPr>
          <p:cNvPr id="10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76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79464" y="358948"/>
            <a:ext cx="8779896" cy="5549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2800" smtClean="0"/>
              <a:t>Some of the pictures will be related to methamphetamine use. This may induce “drug craving” inside you. This is a normal response.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800" smtClean="0"/>
              <a:t>Please do </a:t>
            </a:r>
            <a:r>
              <a:rPr lang="en-US" sz="2800" u="sng" smtClean="0"/>
              <a:t>not try to avoid or suppress </a:t>
            </a:r>
            <a:r>
              <a:rPr lang="en-US" sz="2800" smtClean="0"/>
              <a:t>your feelings when you see the pictures.</a:t>
            </a:r>
          </a:p>
          <a:p>
            <a:pPr marL="0" indent="0" algn="ctr">
              <a:buFont typeface="Arial" pitchFamily="34" charset="0"/>
              <a:buNone/>
            </a:pPr>
            <a:endParaRPr lang="en-US" sz="2800" smtClean="0"/>
          </a:p>
          <a:p>
            <a:pPr marL="0" indent="0" algn="ctr">
              <a:buFont typeface="Arial" pitchFamily="34" charset="0"/>
              <a:buNone/>
            </a:pPr>
            <a:endParaRPr lang="en-US" sz="2800" smtClean="0"/>
          </a:p>
          <a:p>
            <a:pPr marL="0" indent="0" algn="ctr">
              <a:buFont typeface="Arial" pitchFamily="34" charset="0"/>
              <a:buNone/>
            </a:pPr>
            <a:r>
              <a:rPr lang="en-US" sz="2800" smtClean="0"/>
              <a:t>Now you will complete a practice session. Please let the experimenter know if you have any questions</a:t>
            </a:r>
          </a:p>
          <a:p>
            <a:pPr marL="0" indent="0" algn="ctr">
              <a:buFont typeface="Arial" pitchFamily="34" charset="0"/>
              <a:buNone/>
            </a:pPr>
            <a:endParaRPr lang="en-US" sz="2800" smtClean="0"/>
          </a:p>
          <a:p>
            <a:pPr marL="0" indent="0" algn="ctr">
              <a:buFont typeface="Arial" pitchFamily="34" charset="0"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06344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Press the ONE button when you are ready to begin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196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Rest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422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963888"/>
            <a:ext cx="8779896" cy="4914163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For this scan, you will see a “+” in the center of the screen.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Focus on the “+”, clear your mind and try not to think of anything in particular.</a:t>
            </a: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</p:txBody>
      </p:sp>
      <p:sp>
        <p:nvSpPr>
          <p:cNvPr id="12" name="Right Arrow 11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ONE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5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ONE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788956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5727</TotalTime>
  <Words>1148</Words>
  <Application>Microsoft Office PowerPoint</Application>
  <PresentationFormat>On-screen Show (4:3)</PresentationFormat>
  <Paragraphs>260</Paragraphs>
  <Slides>40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Black</vt:lpstr>
      <vt:lpstr>PowerPoint Presentation</vt:lpstr>
      <vt:lpstr>Picture Task</vt:lpstr>
      <vt:lpstr>PowerPoint Presentation</vt:lpstr>
      <vt:lpstr>PowerPoint Presentation</vt:lpstr>
      <vt:lpstr>PowerPoint Presentation</vt:lpstr>
      <vt:lpstr>PowerPoint Presentation</vt:lpstr>
      <vt:lpstr>Press the ONE button when you are ready to begin</vt:lpstr>
      <vt:lpstr>Rest</vt:lpstr>
      <vt:lpstr>PowerPoint Presentation</vt:lpstr>
      <vt:lpstr>IMPORTANT Please stay as STILL as possible during the scan.   Press the ONE button when you are ready to begin</vt:lpstr>
      <vt:lpstr>PowerPoint Presentation</vt:lpstr>
      <vt:lpstr>Picture Task</vt:lpstr>
      <vt:lpstr>PowerPoint Presentation</vt:lpstr>
      <vt:lpstr>PowerPoint Presentation</vt:lpstr>
      <vt:lpstr>PowerPoint Presentation</vt:lpstr>
      <vt:lpstr>IMPORTANT Please stay as STILL as possible during the scan.   Press the ONE button when you are ready to begin</vt:lpstr>
      <vt:lpstr>PowerPoint Presentation</vt:lpstr>
      <vt:lpstr>Picture Task</vt:lpstr>
      <vt:lpstr>PowerPoint Presentation</vt:lpstr>
      <vt:lpstr>PowerPoint Presentation</vt:lpstr>
      <vt:lpstr>PowerPoint Presentation</vt:lpstr>
      <vt:lpstr>PowerPoint Presentation</vt:lpstr>
      <vt:lpstr>Press the FOUR button when you are ready to begin</vt:lpstr>
      <vt:lpstr>Rest</vt:lpstr>
      <vt:lpstr>PowerPoint Presentation</vt:lpstr>
      <vt:lpstr>IMPORTANT Please stay as STILL as possible during the scan.   Press the FOUR button when you are ready to begin</vt:lpstr>
      <vt:lpstr>PowerPoint Presentation</vt:lpstr>
      <vt:lpstr>Picture Task</vt:lpstr>
      <vt:lpstr>PowerPoint Presentation</vt:lpstr>
      <vt:lpstr>PowerPoint Presentation</vt:lpstr>
      <vt:lpstr>PowerPoint Presentation</vt:lpstr>
      <vt:lpstr>IMPORTANT Please stay as STILL as possible during the scan.   Press the FOUR button when you are ready to begin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Practice Task</dc:title>
  <dc:creator>Hamed Ekhtiari</dc:creator>
  <cp:lastModifiedBy>Rayus Kuplicki</cp:lastModifiedBy>
  <cp:revision>53</cp:revision>
  <dcterms:created xsi:type="dcterms:W3CDTF">2017-09-25T13:54:04Z</dcterms:created>
  <dcterms:modified xsi:type="dcterms:W3CDTF">2017-12-06T15:38:42Z</dcterms:modified>
</cp:coreProperties>
</file>

<file path=docProps/thumbnail.jpeg>
</file>